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2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05" r:id="rId3"/>
    <p:sldId id="342" r:id="rId4"/>
    <p:sldId id="344" r:id="rId5"/>
    <p:sldId id="346" r:id="rId6"/>
    <p:sldId id="347" r:id="rId7"/>
    <p:sldId id="351" r:id="rId8"/>
    <p:sldId id="349" r:id="rId9"/>
    <p:sldId id="350" r:id="rId10"/>
    <p:sldId id="345" r:id="rId1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0" autoAdjust="0"/>
    <p:restoredTop sz="94660"/>
  </p:normalViewPr>
  <p:slideViewPr>
    <p:cSldViewPr snapToGrid="0">
      <p:cViewPr varScale="1">
        <p:scale>
          <a:sx n="92" d="100"/>
          <a:sy n="92" d="100"/>
        </p:scale>
        <p:origin x="4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4A7EB-2DB8-42F6-BDA1-D730A46D2C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E05A4BF4-8245-4BFB-817D-F7425D936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0C36A2D-6D77-4B5E-8C5A-660D5EF22A3C}"/>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4EBE4838-21B4-46EB-BBB8-7B5591DD980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312ED94-ED6D-4BFE-980A-3DAC2BD2BD76}"/>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19219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DB0822-76DB-4302-9B80-3ED1F009917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EF1BEE7-C3C7-47D1-906A-77379756FE7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EAA26EF-1A65-4DCF-8D74-9EAF4AC6DB0F}"/>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9DECC608-18AF-41D1-B9DE-6DFC2AC2D5C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3DDDF56-AD50-402F-A18B-8A553EDCFD34}"/>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538791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1CA5603-252B-495E-BF06-DBD067EEEBF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5605D86-9C2A-4F87-853F-89331DFBCDE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BBEC2D0-92BE-4260-9344-DE3AEAFC37DA}"/>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E2DA13D8-A952-403A-B1E5-295090EFB24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16EFD00-9CF9-4357-A08A-D1B16B3C5511}"/>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396756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AE2DC-076A-4F18-AF94-07984A840547}"/>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48D2672-7322-4E3B-AFEA-A7FF8576EA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43B9B39-8CF7-496F-B942-FC2C1E7E7E52}"/>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41AC08C6-C240-4FDA-AAEF-209D0AE201A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B764DBD-E855-4842-9DB7-F49EC5E802AB}"/>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638763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47D09F-F63D-4BF0-B29F-598FFBC2278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C3EC72A-AFFC-4243-8897-C598C3D7D03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2086C2C-2DF2-4DFB-B3E2-C6EF7A2B490E}"/>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CA05DC1C-F96B-4EDB-BC68-723267430FB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583BE2B-DC1C-47D7-947A-3EBF25667871}"/>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1899589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7373D-DC93-45AD-9CC4-E39665C8446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6413BD9-9E55-4728-8385-7E756B454A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BAB26CF-50D1-4116-9B71-C9E64844FE95}"/>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A03DD83D-1DD4-42EC-9D0A-BB0B14A90A4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C92E004-9E6B-46C5-B485-4E4D2E9CDC92}"/>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550076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11936B-89CE-48B6-BFBD-DB9520A1FA5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CD1F59-E2DD-4050-B891-ACCF2320793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C4E6C2A7-7220-4EF7-86D4-858762D90FC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FD59516-46BA-4305-9AFD-05E1FB387991}"/>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6" name="Espaço Reservado para Rodapé 5">
            <a:extLst>
              <a:ext uri="{FF2B5EF4-FFF2-40B4-BE49-F238E27FC236}">
                <a16:creationId xmlns:a16="http://schemas.microsoft.com/office/drawing/2014/main" id="{A5D44A16-1021-439A-AC19-9F203509DCE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9110571-F68C-4BC1-AC68-EDB647E872E2}"/>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141063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570AA-ABC5-4E60-9DD3-7754CB68A7B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21AA958-2247-4E48-B942-04DCF3ACE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D489785-FD2D-4354-A629-A4F36E7FB55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7A42FE9-DCC8-4C77-A226-4EF87F0F7E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5C093E3-A3CD-4527-BE98-0D676873515A}"/>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36DFCF9-6566-415B-A173-50FEF43F1174}"/>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8" name="Espaço Reservado para Rodapé 7">
            <a:extLst>
              <a:ext uri="{FF2B5EF4-FFF2-40B4-BE49-F238E27FC236}">
                <a16:creationId xmlns:a16="http://schemas.microsoft.com/office/drawing/2014/main" id="{6CF2510B-AD82-43F8-BDDA-86D9B17177FC}"/>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E0EC0E7-19E6-43EF-91E8-CA370112E0A3}"/>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1765011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A5F21-1CFE-491C-8AAD-30FC1A55382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B3873A17-901D-41FD-8C25-77C3475F3731}"/>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4" name="Espaço Reservado para Rodapé 3">
            <a:extLst>
              <a:ext uri="{FF2B5EF4-FFF2-40B4-BE49-F238E27FC236}">
                <a16:creationId xmlns:a16="http://schemas.microsoft.com/office/drawing/2014/main" id="{87FED0D3-B38F-4A5E-9463-DD7AF8235C9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5AA864F-2C74-45DB-A7D3-249D0BA23628}"/>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876389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3A72A2C-EAB5-4AFE-B4A8-C01C85401D83}"/>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3" name="Espaço Reservado para Rodapé 2">
            <a:extLst>
              <a:ext uri="{FF2B5EF4-FFF2-40B4-BE49-F238E27FC236}">
                <a16:creationId xmlns:a16="http://schemas.microsoft.com/office/drawing/2014/main" id="{812D66E0-B161-4E9F-BF58-BE86ADAA107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4302027-2A51-4600-83E2-003404676C0F}"/>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33194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939C5-2DCF-45A6-90AD-446A0EF54BB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90155DB-D99A-44F0-9A9D-DA836E3E54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930BA85-28D1-4C21-A032-21E6DD702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A93A7AB-9EDD-4113-9B3F-76D5B713CB28}"/>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6" name="Espaço Reservado para Rodapé 5">
            <a:extLst>
              <a:ext uri="{FF2B5EF4-FFF2-40B4-BE49-F238E27FC236}">
                <a16:creationId xmlns:a16="http://schemas.microsoft.com/office/drawing/2014/main" id="{6B807D63-4007-4532-A781-D2A894EF594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503D3E8-774E-41BA-B9B6-C0BB197304D5}"/>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01995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F622D3-4BB9-43AF-BD53-79089334130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8544F38-B3D0-4EE4-AC7E-46CB439E7A8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BFDB47-1B40-497F-90B4-664D186B1FD7}"/>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D586B2FD-5A92-4A57-9C6A-8E540ED5CCC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79E29CC-D3E7-4E30-B06D-D49BE8E9C43D}"/>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2485559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F406A-17C6-4ABE-AA5D-121E8516D18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AC13D94-FECF-48A4-90EE-C1FA811A95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88E7833-4636-414C-A704-AE4B5617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849761D-34B6-44E7-9727-38191D19153A}"/>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6" name="Espaço Reservado para Rodapé 5">
            <a:extLst>
              <a:ext uri="{FF2B5EF4-FFF2-40B4-BE49-F238E27FC236}">
                <a16:creationId xmlns:a16="http://schemas.microsoft.com/office/drawing/2014/main" id="{877CE5F7-3579-4B05-B434-D006F64170E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120A287-E235-453F-AB78-A603515A166C}"/>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039573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5B3D6-AE55-478F-98DB-6683C335B2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4C80498-AC9B-4586-A3E2-03E44D6E711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E8A997F-A57C-4A18-8860-B3184CC974E4}"/>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D2FD6AA1-56BC-482E-A3DE-C3B08703105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2EE4076-464D-404C-9C07-EE889A1C5653}"/>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543383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2866CC7-28A4-4175-BC35-C4BBCF33F8E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0C94C34-0AA3-411A-A8EA-30FBF0CF84D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79A3D3-7C58-4F96-A5D3-E9D3ACCA493A}"/>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BB80DC41-76BB-4D70-A609-5F2456C7BE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9532E77-EDD7-44BC-8165-1F0071D77227}"/>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417950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0F08C6-71D5-4522-BFD9-58552E4738E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5C49C4A-24CD-4799-9D09-BA96802A1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23AAC94-8FE6-47E3-AA2E-F2551D577F42}"/>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FA87AF70-898F-43FD-926A-EC81C372BFF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3665FD7-D78F-4BC7-A437-FD9F7251D2C7}"/>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1486767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3D57F-F412-4454-AA3F-20C96009F7B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5C62060-C4D8-4452-A990-5F17A420773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4AE560-1D0B-4B9E-AF54-B50A5EA50BA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D6126D6-3301-400B-8BAE-25F9380F3703}"/>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6" name="Espaço Reservado para Rodapé 5">
            <a:extLst>
              <a:ext uri="{FF2B5EF4-FFF2-40B4-BE49-F238E27FC236}">
                <a16:creationId xmlns:a16="http://schemas.microsoft.com/office/drawing/2014/main" id="{D5E631E4-9474-4355-B7B6-11ECB99E01C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58EA89D-9B28-46D0-8DEA-B5CCBE58D85A}"/>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359098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856FCE-EF9A-4547-989B-CABC36C87EA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FF9D2DD-B858-4E43-989F-2B0BAFE8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B98D736-37F4-45FD-979A-23F84C64ECF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874A6B6-BCCA-400E-902E-EC66E84CB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434D5B6C-30D4-4C9D-ACBD-5C562D97D11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2C984943-4400-40B9-865A-A01C4E28D081}"/>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8" name="Espaço Reservado para Rodapé 7">
            <a:extLst>
              <a:ext uri="{FF2B5EF4-FFF2-40B4-BE49-F238E27FC236}">
                <a16:creationId xmlns:a16="http://schemas.microsoft.com/office/drawing/2014/main" id="{8C9EE245-587A-420D-80A8-204E41CC1A2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317E5B7E-AAE2-4C47-8437-3CDCC707E43E}"/>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2492666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BFFDBE-07B6-416C-BE8A-D8364B08274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BA6F117-FF8C-4CBE-A531-FCF951F7627A}"/>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4" name="Espaço Reservado para Rodapé 3">
            <a:extLst>
              <a:ext uri="{FF2B5EF4-FFF2-40B4-BE49-F238E27FC236}">
                <a16:creationId xmlns:a16="http://schemas.microsoft.com/office/drawing/2014/main" id="{AA7F46D6-D51B-4C4A-8354-6645430E587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417255E-D7EC-4B5E-9DDD-B864BAA2E48E}"/>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147930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649DDAC-0551-416E-AB04-502A26E02CA1}"/>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3" name="Espaço Reservado para Rodapé 2">
            <a:extLst>
              <a:ext uri="{FF2B5EF4-FFF2-40B4-BE49-F238E27FC236}">
                <a16:creationId xmlns:a16="http://schemas.microsoft.com/office/drawing/2014/main" id="{A5BCA0BA-00A5-4645-8A75-94ABF50A062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E356E04-E933-4AFD-ABEA-B1F4ECEACA24}"/>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95722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E90B3-12C4-40FE-8E74-DC84FA3A5EB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BC9A207-6DAC-4EC3-8B4C-3279E4B755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134517C-320B-4EB8-AB44-C211068C4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325D619-6DF7-4FB7-98D4-2303B75B08C6}"/>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6" name="Espaço Reservado para Rodapé 5">
            <a:extLst>
              <a:ext uri="{FF2B5EF4-FFF2-40B4-BE49-F238E27FC236}">
                <a16:creationId xmlns:a16="http://schemas.microsoft.com/office/drawing/2014/main" id="{65C6104E-5DCB-46EF-9FA0-02FE2D55D09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104A579-1AC2-42E4-B37B-87E1C63085A9}"/>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335015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27A481-6CE6-45D6-9E97-1EAF7CA138D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0A9B69C-3D71-46E2-9044-51CDA9A3A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1F6267F-9E43-4360-9AA6-18BB41ECA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0009D0E-EAAF-4939-A36E-F6377001CC5D}"/>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6" name="Espaço Reservado para Rodapé 5">
            <a:extLst>
              <a:ext uri="{FF2B5EF4-FFF2-40B4-BE49-F238E27FC236}">
                <a16:creationId xmlns:a16="http://schemas.microsoft.com/office/drawing/2014/main" id="{4E5E96C6-3D0A-4FAD-80D7-20888884E08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AD4244D-70FF-4A33-AFC6-A9594EA192B2}"/>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87763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E124A6A-817A-47E6-94CB-09272BA87D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ED720EB-5970-4784-9207-773101D11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1619AF4-1FCB-4A7E-931F-71C901B9C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21FE5274-9C9E-4753-B822-0DE4B6B7D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2B882D4D-67C5-47B7-93D1-707A42EC5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E18DD-DF1E-4891-A2AD-D44ABC410499}" type="slidenum">
              <a:rPr lang="pt-BR" smtClean="0"/>
              <a:t>‹nº›</a:t>
            </a:fld>
            <a:endParaRPr lang="pt-BR"/>
          </a:p>
        </p:txBody>
      </p:sp>
    </p:spTree>
    <p:extLst>
      <p:ext uri="{BB962C8B-B14F-4D97-AF65-F5344CB8AC3E}">
        <p14:creationId xmlns:p14="http://schemas.microsoft.com/office/powerpoint/2010/main" val="3031548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005983B-7388-408E-8BC5-929EA1A7E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4E35514-A0A7-4C6C-8D7A-6D8012D2E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A7A9510-6E64-4B28-B61D-A9CB00FB4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8D4A370B-54B3-4E7A-A430-D3B654D935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8C423481-DB47-4109-8AEF-FB1E9279E9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BA4A3E-AC48-4028-9342-FE036D9FD2B2}" type="slidenum">
              <a:rPr lang="pt-BR" smtClean="0"/>
              <a:t>‹nº›</a:t>
            </a:fld>
            <a:endParaRPr lang="pt-BR"/>
          </a:p>
        </p:txBody>
      </p:sp>
    </p:spTree>
    <p:extLst>
      <p:ext uri="{BB962C8B-B14F-4D97-AF65-F5344CB8AC3E}">
        <p14:creationId xmlns:p14="http://schemas.microsoft.com/office/powerpoint/2010/main" val="5659033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ernando201060/RoketTank-BracoRobotico.git" TargetMode="External"/><Relationship Id="rId2" Type="http://schemas.openxmlformats.org/officeDocument/2006/relationships/hyperlink" Target="https://lastminuteengineers.com/nrf24l01-arduino-wireless-communication/"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guntronic.navtecgroup.com/arduino/"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mundoprojetado.com.br/executar-duas-coisas-ao-mesmo-tempo/" TargetMode="External"/><Relationship Id="rId2" Type="http://schemas.openxmlformats.org/officeDocument/2006/relationships/hyperlink" Target="https://www.youtube.com/playlist?list=PLSRLxpt0aVG8H1aUExl_Oyfn2X7AEnVOd"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jpg"/><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555641"/>
          </a:xfrm>
          <a:prstGeom prst="rect">
            <a:avLst/>
          </a:prstGeom>
          <a:noFill/>
        </p:spPr>
        <p:txBody>
          <a:bodyPr wrap="square" rtlCol="0">
            <a:spAutoFit/>
          </a:bodyPr>
          <a:lstStyle/>
          <a:p>
            <a:pPr algn="ju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Este é o meu novo projeto. </a:t>
            </a:r>
            <a:r>
              <a:rPr lang="pt-BR" sz="2800" dirty="0">
                <a:solidFill>
                  <a:prstClr val="black"/>
                </a:solidFill>
                <a:latin typeface="AR BLANCA" panose="02000000000000000000" pitchFamily="2" charset="0"/>
              </a:rPr>
              <a:t>Neste projeto consegui unir a plataforma </a:t>
            </a:r>
            <a:r>
              <a:rPr lang="pt-BR" sz="2800" dirty="0" err="1">
                <a:solidFill>
                  <a:prstClr val="black"/>
                </a:solidFill>
                <a:latin typeface="AR BLANCA" panose="02000000000000000000" pitchFamily="2" charset="0"/>
              </a:rPr>
              <a:t>Rocket</a:t>
            </a:r>
            <a:r>
              <a:rPr lang="pt-BR" sz="2800" dirty="0">
                <a:solidFill>
                  <a:prstClr val="black"/>
                </a:solidFill>
                <a:latin typeface="AR BLANCA" panose="02000000000000000000" pitchFamily="2" charset="0"/>
              </a:rPr>
              <a:t> Tank e a placa Arduino Julieta (ambos da </a:t>
            </a:r>
            <a:r>
              <a:rPr lang="pt-BR" sz="2800" dirty="0" err="1">
                <a:solidFill>
                  <a:prstClr val="black"/>
                </a:solidFill>
                <a:latin typeface="AR BLANCA" panose="02000000000000000000" pitchFamily="2" charset="0"/>
              </a:rPr>
              <a:t>RoboCore</a:t>
            </a:r>
            <a:r>
              <a:rPr lang="pt-BR" sz="2800" dirty="0">
                <a:solidFill>
                  <a:prstClr val="black"/>
                </a:solidFill>
                <a:latin typeface="AR BLANCA" panose="02000000000000000000" pitchFamily="2" charset="0"/>
              </a:rPr>
              <a:t>), controlados pelo NRF24L01 e meu Braço Robótico que desenvolvi e adaptei a partir de outros que encontrei na internet. O resultado me agradou muito e agora repasso a vocês as instruções para montagem. Você precisará de duas placas Arduino que podem ser a Uno, a Nano, a Leonardo ou mesmo a Mega. Mas montei e testei com uma Nano no transmissor e a placa Julieta (que é uma placa Uno melhorada pela </a:t>
            </a:r>
            <a:r>
              <a:rPr lang="pt-BR" sz="2800" dirty="0" err="1">
                <a:solidFill>
                  <a:prstClr val="black"/>
                </a:solidFill>
                <a:latin typeface="AR BLANCA" panose="02000000000000000000" pitchFamily="2" charset="0"/>
              </a:rPr>
              <a:t>RoboCore</a:t>
            </a:r>
            <a:r>
              <a:rPr lang="pt-BR" sz="2800" dirty="0">
                <a:solidFill>
                  <a:prstClr val="black"/>
                </a:solidFill>
                <a:latin typeface="AR BLANCA" panose="02000000000000000000" pitchFamily="2" charset="0"/>
              </a:rPr>
              <a:t>), no receptor. Ressalto que não testei o circuito em placas além da Julieta e a Nano.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	Com relação a placa Julieta, informo que ela possui dois inversores entre saídas do ATMEGA e entradas da Ponte H formada pelo L298, isso reduz a quantidade de pinos digitais necessários e o código, como será possível observar no código do receptor que coloco á disposição.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	Neste vídeo deixarei links na parte “Mostrar Mais” com os códigos e minha Playlist para outros vídeos meus relacionados ou não com este projeto. Confira.</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5" name="CaixaDeTexto 4">
            <a:extLst>
              <a:ext uri="{FF2B5EF4-FFF2-40B4-BE49-F238E27FC236}">
                <a16:creationId xmlns:a16="http://schemas.microsoft.com/office/drawing/2014/main" id="{4D3A59CC-DAF6-4E9C-99BE-234FD134373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152909" y="6518654"/>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56340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784830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a:t>
            </a:r>
            <a:r>
              <a:rPr lang="pt-BR" sz="2800" dirty="0">
                <a:solidFill>
                  <a:prstClr val="black"/>
                </a:solidFill>
                <a:latin typeface="AR BLANCA" panose="02000000000000000000" pitchFamily="2" charset="0"/>
              </a:rPr>
              <a:t>Através do link </a:t>
            </a:r>
            <a:r>
              <a:rPr lang="pt-BR" sz="2800" dirty="0">
                <a:solidFill>
                  <a:prstClr val="black"/>
                </a:solidFill>
                <a:latin typeface="AR BLANCA" panose="02000000000000000000" pitchFamily="2" charset="0"/>
                <a:hlinkClick r:id="rId2"/>
              </a:rPr>
              <a:t>https://lastminuteengineers.com/nrf24l01-arduino-wireless-communication/</a:t>
            </a:r>
            <a:r>
              <a:rPr lang="pt-BR" sz="2800" dirty="0">
                <a:solidFill>
                  <a:prstClr val="black"/>
                </a:solidFill>
                <a:latin typeface="AR BLANCA" panose="02000000000000000000" pitchFamily="2" charset="0"/>
              </a:rPr>
              <a:t> você obterá informações preciosas sobre o NRF24L01, tanto sobre o módulo com antena na placa quanto ao módulo de antena acoplada à placa. Você poderá traduzir facilmente o texto em inglês abrindo esse link no Chrome e clicando com o botão direito do mouse em “Traduzir para o português”.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Recomendo fortemente o módulo com antena acoplada e o adaptador pois essa combinação proporciona maior alcance, um estabilizador de voltagem de 3,3V e filtro de transientes. Você não deve ligar os módulos sem o adaptador, em 5V, pois os queimará. Se você preferir os módulos NRF24L01  sem o adaptador, deverá ligá-los ao pino de 3,3V da Julieta e da Nano.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Todo esse projeto e seus componentes estarão disponíveis no diretório que criei no GitHub através do link </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3"/>
              </a:rPr>
              <a:t>https://github.com/fernando201060/RoketTank-BracoRobotico.git</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 você poderá baixar todo o conteúdo em um arquivo zipado como é o padrão no GitHub. </a:t>
            </a: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1748A52A-BBA9-4642-A5CF-08CC75E0DDE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13337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124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Quanto aos circuitos do transmissor e do receptor cujo código encontrei na página </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2"/>
              </a:rPr>
              <a:t>http://guntronic.navtecgroup.com/arduino/</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 tive que alterar o circuito e o código do receptor pois o projeto da </a:t>
            </a:r>
            <a:r>
              <a:rPr kumimoji="0" lang="pt-BR" sz="2800" b="0" i="0" u="none" strike="noStrike" kern="1200" cap="none" spc="0" normalizeH="0" baseline="0" noProof="0" dirty="0" err="1">
                <a:ln>
                  <a:noFill/>
                </a:ln>
                <a:solidFill>
                  <a:prstClr val="black"/>
                </a:solidFill>
                <a:effectLst/>
                <a:uLnTx/>
                <a:uFillTx/>
                <a:latin typeface="AR BLANCA" panose="02000000000000000000" pitchFamily="2" charset="0"/>
              </a:rPr>
              <a:t>Guntronic</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era para o controle de seis servos. Procurei desenhar os circuitos de forma que fiquem fáceis de visualizar as ligações entre os seus componentes. Não vou entrar em detalhes sobre as conexões pois as fotos no vídeo estão bem nítidas.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Já quanto as luzes, montei os faróis e as luzes traseiras com alimentação separada do Arduino para não sobrecarregar os pinos digitais e queimá-los. O regulador de voltagem LM7805 reduz de 9V para 5V para alimentar um circuito de disparo do relé de 5V, que por sua vez, é conectado a fonte de 4,5V formada por 3 pilhas AA. O pino 1 do Arduino controla este circuito. Para as luzes da garra utilizei dois resistores de 150 ohms cada em paralelo resultando em 75 ohms. Você poderá alterar para conseguir mais luminosidade mas tome cuidado com o limite de corrente que cada pino do Arduino suporta. O pino 2 do Arduino os controla.</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2295770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124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Finalmente, o led vermelho alto brilho de 10mm é conectado ao pino 3 do Arduino através de um resistor de 150 ohms.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Quanto ao braço robótico que montei agora, aconselho a ver meus vídeos anteriores:</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Braço Robótico controlado pelo NRF24L01;</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Braço Robótico controlado por Bluetooth;</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Estudo sobre Braço Robótico;</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Projeto de base giratória para Braço Robótico;</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Julieta e os motores, tracionando o </a:t>
            </a:r>
            <a:r>
              <a:rPr lang="pt-BR" sz="2800" dirty="0" err="1"/>
              <a:t>Rocket</a:t>
            </a:r>
            <a:r>
              <a:rPr lang="pt-BR" sz="2800" dirty="0"/>
              <a:t> Tank;</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Arduino e celular controlando Motores DC;</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Controle de 2 motores DC com o L298N e o 4001.</a:t>
            </a:r>
          </a:p>
          <a:p>
            <a:pPr marR="0" lvl="0" algn="just" defTabSz="914400" rtl="0" eaLnBrk="1" fontAlgn="auto" latinLnBrk="0" hangingPunct="1">
              <a:lnSpc>
                <a:spcPct val="100000"/>
              </a:lnSpc>
              <a:spcBef>
                <a:spcPts val="0"/>
              </a:spcBef>
              <a:spcAft>
                <a:spcPts val="0"/>
              </a:spcAft>
              <a:buClrTx/>
              <a:buSzTx/>
              <a:tabLst/>
              <a:defRPr/>
            </a:pPr>
            <a:endParaRPr lang="pt-BR" dirty="0">
              <a:solidFill>
                <a:prstClr val="black"/>
              </a:solidFill>
              <a:latin typeface="AR BLANCA" panose="02000000000000000000" pitchFamily="2" charset="0"/>
            </a:endParaRPr>
          </a:p>
          <a:p>
            <a:pPr marR="0" lvl="0" algn="just" defTabSz="914400" rtl="0" eaLnBrk="1" fontAlgn="auto" latinLnBrk="0" hangingPunct="1">
              <a:lnSpc>
                <a:spcPct val="100000"/>
              </a:lnSpc>
              <a:spcBef>
                <a:spcPts val="0"/>
              </a:spcBef>
              <a:spcAft>
                <a:spcPts val="0"/>
              </a:spcAft>
              <a:buClrTx/>
              <a:buSzTx/>
              <a:tabLst/>
              <a:defRPr/>
            </a:pPr>
            <a:r>
              <a:rPr lang="pt-BR" sz="2800" dirty="0">
                <a:solidFill>
                  <a:prstClr val="black"/>
                </a:solidFill>
                <a:latin typeface="AR BLANCA" panose="02000000000000000000" pitchFamily="2" charset="0"/>
              </a:rPr>
              <a:t>Nestes vídeos, que são uma sequência de aprendizado, utilizo componentes e partes de código comuns a eles, bem como acrescento minhas descobertas e experiências com o Arduino. </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349814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5556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Para acessar meus vídeos basta entrar em minha Playlist no link</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hlinkClick r:id="rId2"/>
              </a:rPr>
              <a:t>https://www.youtube.com/playlist?list=PLSRLxpt0aVG8H1aUExl_Oyfn2X7AEnVOd</a:t>
            </a:r>
            <a:r>
              <a:rPr lang="pt-BR" sz="2800" dirty="0">
                <a:solidFill>
                  <a:prstClr val="black"/>
                </a:solidFill>
                <a:latin typeface="AR BLANCA" panose="02000000000000000000" pitchFamily="2" charset="0"/>
              </a:rPr>
              <a:t> Minha Playlist também estará disponível no “Mostrar mais” desse vídeo bem como no link visível no canto direito em cima desse vídeo.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Vamos aos códigos. O código do Transmissor não foi alterado, já o código do Receptor, tive que fazer alterações e inclusão de partes do código divulgado pelo site “Mundo Projetado” que localizei a partir de uma busca na internet no link abaixo: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3"/>
              </a:rPr>
              <a:t>https://mundoprojetado.com.br/executar-duas-coisas-ao-mesmo-tempo/</a:t>
            </a:r>
            <a:endParaRPr kumimoji="0" lang="pt-BR" sz="2800" b="0" i="0" u="none" strike="noStrike" kern="1200" cap="none" spc="0" normalizeH="0" baseline="0" noProof="0" dirty="0">
              <a:ln>
                <a:noFill/>
              </a:ln>
              <a:solidFill>
                <a:prstClr val="black"/>
              </a:solidFill>
              <a:effectLst/>
              <a:uLnTx/>
              <a:uFillTx/>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Ocorre que eu não estava conseguindo casar o código do temporizador do “pisca-alerta” dentro do código do Receptor pois quando eu incluía o código, todo o resto do código dentro do loop aguardava uma brecha após a contagem de 1 segundo do pisca-alerta para ser executado. Lembrei de já ter visto outro tipo de “</a:t>
            </a:r>
            <a:r>
              <a:rPr lang="pt-BR" sz="2800" dirty="0" err="1">
                <a:solidFill>
                  <a:prstClr val="black"/>
                </a:solidFill>
                <a:latin typeface="AR BLANCA" panose="02000000000000000000" pitchFamily="2" charset="0"/>
              </a:rPr>
              <a:t>void</a:t>
            </a:r>
            <a:r>
              <a:rPr lang="pt-BR" sz="2800" dirty="0">
                <a:solidFill>
                  <a:prstClr val="black"/>
                </a:solidFill>
                <a:latin typeface="AR BLANCA" panose="02000000000000000000" pitchFamily="2" charset="0"/>
              </a:rPr>
              <a:t>” além do “setup” e do “loop” num mesmo código e antenei que dois códigos de tempo numa mesma parte dentro do código era o que estava gerando o problema.</a:t>
            </a:r>
            <a:endParaRPr kumimoji="0" lang="pt-BR" sz="2800" b="0" i="0" u="none" strike="noStrike" kern="1200" cap="none" spc="0" normalizeH="0" baseline="0" noProof="0" dirty="0">
              <a:ln>
                <a:noFill/>
              </a:ln>
              <a:solidFill>
                <a:prstClr val="black"/>
              </a:solidFill>
              <a:effectLst/>
              <a:uLnTx/>
              <a:uFillTx/>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153196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224676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	Infelizmente, não posso indicar um braço robótico do mercado para você pois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não comprei um e, portanto, não sei se ele alcançará o piso onde a plataforma </a:t>
            </a:r>
            <a:r>
              <a:rPr lang="pt-BR" sz="2800" dirty="0" err="1">
                <a:solidFill>
                  <a:prstClr val="black"/>
                </a:solidFill>
                <a:latin typeface="AR BLANCA" panose="02000000000000000000" pitchFamily="2" charset="0"/>
              </a:rPr>
              <a:t>Rocket</a:t>
            </a:r>
            <a:r>
              <a:rPr lang="pt-BR" sz="2800" dirty="0">
                <a:solidFill>
                  <a:prstClr val="black"/>
                </a:solidFill>
                <a:latin typeface="AR BLANCA" panose="02000000000000000000" pitchFamily="2" charset="0"/>
              </a:rPr>
              <a:t> Tank estará. Observe que mesmo eu tendo replicado um braço robótico, eu tive que alterar duas peças para que o braço fosse até o chão para pegar o carrinho. Nas figuras abaixo é possível observar as alterações que fiz.</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pic>
        <p:nvPicPr>
          <p:cNvPr id="5" name="Imagem 4">
            <a:extLst>
              <a:ext uri="{FF2B5EF4-FFF2-40B4-BE49-F238E27FC236}">
                <a16:creationId xmlns:a16="http://schemas.microsoft.com/office/drawing/2014/main" id="{1D0FBE1D-9C06-4056-9FE0-0AA734246310}"/>
              </a:ext>
            </a:extLst>
          </p:cNvPr>
          <p:cNvPicPr>
            <a:picLocks noChangeAspect="1"/>
          </p:cNvPicPr>
          <p:nvPr/>
        </p:nvPicPr>
        <p:blipFill>
          <a:blip r:embed="rId2"/>
          <a:stretch>
            <a:fillRect/>
          </a:stretch>
        </p:blipFill>
        <p:spPr>
          <a:xfrm>
            <a:off x="241938" y="2825417"/>
            <a:ext cx="2998698" cy="3742881"/>
          </a:xfrm>
          <a:prstGeom prst="rect">
            <a:avLst/>
          </a:prstGeom>
        </p:spPr>
      </p:pic>
      <p:pic>
        <p:nvPicPr>
          <p:cNvPr id="8" name="Imagem 7">
            <a:extLst>
              <a:ext uri="{FF2B5EF4-FFF2-40B4-BE49-F238E27FC236}">
                <a16:creationId xmlns:a16="http://schemas.microsoft.com/office/drawing/2014/main" id="{75B11910-9D4A-4D5D-AEC8-8CDB861B57C2}"/>
              </a:ext>
            </a:extLst>
          </p:cNvPr>
          <p:cNvPicPr>
            <a:picLocks noChangeAspect="1"/>
          </p:cNvPicPr>
          <p:nvPr/>
        </p:nvPicPr>
        <p:blipFill>
          <a:blip r:embed="rId3"/>
          <a:stretch>
            <a:fillRect/>
          </a:stretch>
        </p:blipFill>
        <p:spPr>
          <a:xfrm>
            <a:off x="3305929" y="2825417"/>
            <a:ext cx="3381559" cy="3742880"/>
          </a:xfrm>
          <a:prstGeom prst="rect">
            <a:avLst/>
          </a:prstGeom>
        </p:spPr>
      </p:pic>
      <p:sp>
        <p:nvSpPr>
          <p:cNvPr id="2" name="CaixaDeTexto 1">
            <a:extLst>
              <a:ext uri="{FF2B5EF4-FFF2-40B4-BE49-F238E27FC236}">
                <a16:creationId xmlns:a16="http://schemas.microsoft.com/office/drawing/2014/main" id="{70153FD7-4F66-4D33-9302-565A78A4413A}"/>
              </a:ext>
            </a:extLst>
          </p:cNvPr>
          <p:cNvSpPr txBox="1"/>
          <p:nvPr/>
        </p:nvSpPr>
        <p:spPr>
          <a:xfrm>
            <a:off x="6905331" y="2752680"/>
            <a:ext cx="5261383" cy="2092881"/>
          </a:xfrm>
          <a:prstGeom prst="rect">
            <a:avLst/>
          </a:prstGeom>
          <a:noFill/>
        </p:spPr>
        <p:txBody>
          <a:bodyPr wrap="square" rtlCol="0">
            <a:spAutoFit/>
          </a:bodyPr>
          <a:lstStyle/>
          <a:p>
            <a:pPr algn="just"/>
            <a:r>
              <a:rPr lang="pt-BR" sz="2800" dirty="0">
                <a:latin typeface="AR BLANCA" panose="02000000000000000000" pitchFamily="2" charset="0"/>
              </a:rPr>
              <a:t>Na primeira peça (a peça estreita), aumentei ela em 4cm e na segunda acrescentei 2cm a cada um dos três pontos dela. </a:t>
            </a:r>
          </a:p>
          <a:p>
            <a:endParaRPr lang="pt-BR" dirty="0"/>
          </a:p>
        </p:txBody>
      </p:sp>
    </p:spTree>
    <p:extLst>
      <p:ext uri="{BB962C8B-B14F-4D97-AF65-F5344CB8AC3E}">
        <p14:creationId xmlns:p14="http://schemas.microsoft.com/office/powerpoint/2010/main" val="388442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B5BD7-BC77-414F-AFD1-41653A06AC4D}"/>
              </a:ext>
            </a:extLst>
          </p:cNvPr>
          <p:cNvSpPr>
            <a:spLocks noGrp="1"/>
          </p:cNvSpPr>
          <p:nvPr>
            <p:ph type="title"/>
          </p:nvPr>
        </p:nvSpPr>
        <p:spPr>
          <a:xfrm>
            <a:off x="333026" y="53952"/>
            <a:ext cx="10515600" cy="580448"/>
          </a:xfrm>
        </p:spPr>
        <p:txBody>
          <a:bodyPr>
            <a:noAutofit/>
          </a:bodyPr>
          <a:lstStyle/>
          <a:p>
            <a:r>
              <a:rPr lang="pt-BR" sz="3600" dirty="0"/>
              <a:t>Relação de peças:</a:t>
            </a:r>
          </a:p>
        </p:txBody>
      </p:sp>
      <p:sp>
        <p:nvSpPr>
          <p:cNvPr id="14" name="CaixaDeTexto 13">
            <a:extLst>
              <a:ext uri="{FF2B5EF4-FFF2-40B4-BE49-F238E27FC236}">
                <a16:creationId xmlns:a16="http://schemas.microsoft.com/office/drawing/2014/main" id="{7CC16874-9989-4AE5-AC66-5AB98EE0E425}"/>
              </a:ext>
            </a:extLst>
          </p:cNvPr>
          <p:cNvSpPr txBox="1"/>
          <p:nvPr/>
        </p:nvSpPr>
        <p:spPr>
          <a:xfrm>
            <a:off x="2318153" y="535466"/>
            <a:ext cx="1102866" cy="646331"/>
          </a:xfrm>
          <a:prstGeom prst="rect">
            <a:avLst/>
          </a:prstGeom>
          <a:noFill/>
        </p:spPr>
        <p:txBody>
          <a:bodyPr wrap="square" rtlCol="0">
            <a:spAutoFit/>
          </a:bodyPr>
          <a:lstStyle/>
          <a:p>
            <a:r>
              <a:rPr lang="pt-BR" dirty="0"/>
              <a:t>Placa</a:t>
            </a:r>
          </a:p>
          <a:p>
            <a:r>
              <a:rPr lang="pt-BR" dirty="0"/>
              <a:t>Julieta</a:t>
            </a:r>
          </a:p>
        </p:txBody>
      </p:sp>
      <p:sp>
        <p:nvSpPr>
          <p:cNvPr id="70" name="CaixaDeTexto 69">
            <a:extLst>
              <a:ext uri="{FF2B5EF4-FFF2-40B4-BE49-F238E27FC236}">
                <a16:creationId xmlns:a16="http://schemas.microsoft.com/office/drawing/2014/main" id="{5B3C1576-F3B4-4AE1-9E1D-46FB8B13708E}"/>
              </a:ext>
            </a:extLst>
          </p:cNvPr>
          <p:cNvSpPr txBox="1"/>
          <p:nvPr/>
        </p:nvSpPr>
        <p:spPr>
          <a:xfrm>
            <a:off x="10065520" y="2560240"/>
            <a:ext cx="1021264" cy="923330"/>
          </a:xfrm>
          <a:prstGeom prst="rect">
            <a:avLst/>
          </a:prstGeom>
          <a:noFill/>
        </p:spPr>
        <p:txBody>
          <a:bodyPr wrap="square" rtlCol="0">
            <a:spAutoFit/>
          </a:bodyPr>
          <a:lstStyle/>
          <a:p>
            <a:r>
              <a:rPr lang="pt-BR" dirty="0">
                <a:cs typeface="Times New Roman" panose="02020603050405020304" pitchFamily="18" charset="0"/>
              </a:rPr>
              <a:t>4 Servos</a:t>
            </a:r>
          </a:p>
          <a:p>
            <a:r>
              <a:rPr lang="pt-BR" dirty="0">
                <a:cs typeface="Times New Roman" panose="02020603050405020304" pitchFamily="18" charset="0"/>
              </a:rPr>
              <a:t>motor</a:t>
            </a:r>
          </a:p>
          <a:p>
            <a:r>
              <a:rPr lang="pt-BR" dirty="0">
                <a:cs typeface="Times New Roman" panose="02020603050405020304" pitchFamily="18" charset="0"/>
              </a:rPr>
              <a:t> SG90</a:t>
            </a:r>
          </a:p>
        </p:txBody>
      </p:sp>
      <p:sp>
        <p:nvSpPr>
          <p:cNvPr id="88" name="Seta: para a Direita 87">
            <a:extLst>
              <a:ext uri="{FF2B5EF4-FFF2-40B4-BE49-F238E27FC236}">
                <a16:creationId xmlns:a16="http://schemas.microsoft.com/office/drawing/2014/main" id="{1021EB07-A302-467C-A355-75B352B194E0}"/>
              </a:ext>
            </a:extLst>
          </p:cNvPr>
          <p:cNvSpPr/>
          <p:nvPr/>
        </p:nvSpPr>
        <p:spPr>
          <a:xfrm>
            <a:off x="10848625" y="6384837"/>
            <a:ext cx="862446" cy="33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2">
            <a:extLst>
              <a:ext uri="{FF2B5EF4-FFF2-40B4-BE49-F238E27FC236}">
                <a16:creationId xmlns:a16="http://schemas.microsoft.com/office/drawing/2014/main" id="{6B34DB43-566A-4EE8-B573-6BCAE6856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111" y="2564543"/>
            <a:ext cx="2659516" cy="1497119"/>
          </a:xfrm>
          <a:prstGeom prst="rect">
            <a:avLst/>
          </a:prstGeom>
        </p:spPr>
      </p:pic>
      <p:pic>
        <p:nvPicPr>
          <p:cNvPr id="10" name="Imagem 9">
            <a:extLst>
              <a:ext uri="{FF2B5EF4-FFF2-40B4-BE49-F238E27FC236}">
                <a16:creationId xmlns:a16="http://schemas.microsoft.com/office/drawing/2014/main" id="{4493726F-2265-457A-A40E-FEAB3731F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50" y="2564543"/>
            <a:ext cx="1987109" cy="1987109"/>
          </a:xfrm>
          <a:prstGeom prst="rect">
            <a:avLst/>
          </a:prstGeom>
        </p:spPr>
      </p:pic>
      <p:sp>
        <p:nvSpPr>
          <p:cNvPr id="12" name="CaixaDeTexto 11">
            <a:extLst>
              <a:ext uri="{FF2B5EF4-FFF2-40B4-BE49-F238E27FC236}">
                <a16:creationId xmlns:a16="http://schemas.microsoft.com/office/drawing/2014/main" id="{1A2B3D02-57B2-4E4C-A0F2-00648F8B07B0}"/>
              </a:ext>
            </a:extLst>
          </p:cNvPr>
          <p:cNvSpPr txBox="1"/>
          <p:nvPr/>
        </p:nvSpPr>
        <p:spPr>
          <a:xfrm>
            <a:off x="2320449" y="2564543"/>
            <a:ext cx="942818" cy="646331"/>
          </a:xfrm>
          <a:prstGeom prst="rect">
            <a:avLst/>
          </a:prstGeom>
          <a:noFill/>
        </p:spPr>
        <p:txBody>
          <a:bodyPr wrap="square" rtlCol="0">
            <a:spAutoFit/>
          </a:bodyPr>
          <a:lstStyle/>
          <a:p>
            <a:r>
              <a:rPr lang="pt-BR" dirty="0"/>
              <a:t>Arduino Nano</a:t>
            </a:r>
          </a:p>
        </p:txBody>
      </p:sp>
      <p:pic>
        <p:nvPicPr>
          <p:cNvPr id="18" name="Imagem 17">
            <a:extLst>
              <a:ext uri="{FF2B5EF4-FFF2-40B4-BE49-F238E27FC236}">
                <a16:creationId xmlns:a16="http://schemas.microsoft.com/office/drawing/2014/main" id="{BBEA0710-0640-4331-9AD3-322F847725C2}"/>
              </a:ext>
            </a:extLst>
          </p:cNvPr>
          <p:cNvPicPr>
            <a:picLocks noChangeAspect="1"/>
          </p:cNvPicPr>
          <p:nvPr/>
        </p:nvPicPr>
        <p:blipFill>
          <a:blip r:embed="rId4"/>
          <a:stretch>
            <a:fillRect/>
          </a:stretch>
        </p:blipFill>
        <p:spPr>
          <a:xfrm>
            <a:off x="177545" y="4775884"/>
            <a:ext cx="2050565" cy="1713670"/>
          </a:xfrm>
          <a:prstGeom prst="rect">
            <a:avLst/>
          </a:prstGeom>
        </p:spPr>
      </p:pic>
      <p:pic>
        <p:nvPicPr>
          <p:cNvPr id="21" name="Imagem 20">
            <a:extLst>
              <a:ext uri="{FF2B5EF4-FFF2-40B4-BE49-F238E27FC236}">
                <a16:creationId xmlns:a16="http://schemas.microsoft.com/office/drawing/2014/main" id="{B49D54D8-8CF8-4AB8-A5D3-A9B5043E2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181" y="2564543"/>
            <a:ext cx="1965510" cy="1987109"/>
          </a:xfrm>
          <a:prstGeom prst="rect">
            <a:avLst/>
          </a:prstGeom>
        </p:spPr>
      </p:pic>
      <p:sp>
        <p:nvSpPr>
          <p:cNvPr id="26" name="CaixaDeTexto 25">
            <a:extLst>
              <a:ext uri="{FF2B5EF4-FFF2-40B4-BE49-F238E27FC236}">
                <a16:creationId xmlns:a16="http://schemas.microsoft.com/office/drawing/2014/main" id="{0BED21EF-9ABF-49F4-8DB5-BE30132C52AA}"/>
              </a:ext>
            </a:extLst>
          </p:cNvPr>
          <p:cNvSpPr txBox="1"/>
          <p:nvPr/>
        </p:nvSpPr>
        <p:spPr>
          <a:xfrm>
            <a:off x="2281490" y="4775884"/>
            <a:ext cx="1267691" cy="646331"/>
          </a:xfrm>
          <a:prstGeom prst="rect">
            <a:avLst/>
          </a:prstGeom>
          <a:noFill/>
        </p:spPr>
        <p:txBody>
          <a:bodyPr wrap="square" rtlCol="0">
            <a:spAutoFit/>
          </a:bodyPr>
          <a:lstStyle/>
          <a:p>
            <a:r>
              <a:rPr lang="pt-BR" dirty="0"/>
              <a:t>2 Módulos</a:t>
            </a:r>
          </a:p>
          <a:p>
            <a:r>
              <a:rPr lang="pt-BR" dirty="0"/>
              <a:t>NRF24L01</a:t>
            </a:r>
          </a:p>
        </p:txBody>
      </p:sp>
      <p:sp>
        <p:nvSpPr>
          <p:cNvPr id="27" name="CaixaDeTexto 26">
            <a:extLst>
              <a:ext uri="{FF2B5EF4-FFF2-40B4-BE49-F238E27FC236}">
                <a16:creationId xmlns:a16="http://schemas.microsoft.com/office/drawing/2014/main" id="{14B714B0-9A21-456B-992D-C3C2876F8897}"/>
              </a:ext>
            </a:extLst>
          </p:cNvPr>
          <p:cNvSpPr txBox="1"/>
          <p:nvPr/>
        </p:nvSpPr>
        <p:spPr>
          <a:xfrm>
            <a:off x="5730346" y="2615736"/>
            <a:ext cx="1611765" cy="646331"/>
          </a:xfrm>
          <a:prstGeom prst="rect">
            <a:avLst/>
          </a:prstGeom>
          <a:noFill/>
        </p:spPr>
        <p:txBody>
          <a:bodyPr wrap="square" rtlCol="0">
            <a:spAutoFit/>
          </a:bodyPr>
          <a:lstStyle/>
          <a:p>
            <a:r>
              <a:rPr lang="pt-BR" dirty="0"/>
              <a:t>2 Adaptadores</a:t>
            </a:r>
          </a:p>
          <a:p>
            <a:r>
              <a:rPr lang="pt-BR" dirty="0"/>
              <a:t>para NRF24L01</a:t>
            </a:r>
          </a:p>
        </p:txBody>
      </p:sp>
      <p:sp>
        <p:nvSpPr>
          <p:cNvPr id="28" name="CaixaDeTexto 27">
            <a:extLst>
              <a:ext uri="{FF2B5EF4-FFF2-40B4-BE49-F238E27FC236}">
                <a16:creationId xmlns:a16="http://schemas.microsoft.com/office/drawing/2014/main" id="{13884079-EB47-4A26-B9AB-2EAB5AED2D2F}"/>
              </a:ext>
            </a:extLst>
          </p:cNvPr>
          <p:cNvSpPr txBox="1"/>
          <p:nvPr/>
        </p:nvSpPr>
        <p:spPr>
          <a:xfrm>
            <a:off x="5204594" y="4826445"/>
            <a:ext cx="1038813" cy="646331"/>
          </a:xfrm>
          <a:prstGeom prst="rect">
            <a:avLst/>
          </a:prstGeom>
          <a:noFill/>
        </p:spPr>
        <p:txBody>
          <a:bodyPr wrap="square" rtlCol="0">
            <a:spAutoFit/>
          </a:bodyPr>
          <a:lstStyle/>
          <a:p>
            <a:r>
              <a:rPr lang="pt-BR" dirty="0"/>
              <a:t>3</a:t>
            </a:r>
          </a:p>
          <a:p>
            <a:r>
              <a:rPr lang="pt-BR" dirty="0"/>
              <a:t>Joysticks</a:t>
            </a:r>
          </a:p>
        </p:txBody>
      </p:sp>
      <p:pic>
        <p:nvPicPr>
          <p:cNvPr id="9" name="Imagem 8">
            <a:extLst>
              <a:ext uri="{FF2B5EF4-FFF2-40B4-BE49-F238E27FC236}">
                <a16:creationId xmlns:a16="http://schemas.microsoft.com/office/drawing/2014/main" id="{B8D962E7-1E6F-4CD6-B395-731EA1AAD2B9}"/>
              </a:ext>
            </a:extLst>
          </p:cNvPr>
          <p:cNvPicPr>
            <a:picLocks noChangeAspect="1"/>
          </p:cNvPicPr>
          <p:nvPr/>
        </p:nvPicPr>
        <p:blipFill>
          <a:blip r:embed="rId6"/>
          <a:stretch>
            <a:fillRect/>
          </a:stretch>
        </p:blipFill>
        <p:spPr>
          <a:xfrm>
            <a:off x="211872" y="559296"/>
            <a:ext cx="1987110" cy="1847861"/>
          </a:xfrm>
          <a:prstGeom prst="rect">
            <a:avLst/>
          </a:prstGeom>
        </p:spPr>
      </p:pic>
      <p:pic>
        <p:nvPicPr>
          <p:cNvPr id="16" name="Imagem 15">
            <a:extLst>
              <a:ext uri="{FF2B5EF4-FFF2-40B4-BE49-F238E27FC236}">
                <a16:creationId xmlns:a16="http://schemas.microsoft.com/office/drawing/2014/main" id="{5E55D512-FFBD-4C09-9348-E7F6BC617B15}"/>
              </a:ext>
            </a:extLst>
          </p:cNvPr>
          <p:cNvPicPr>
            <a:picLocks noChangeAspect="1"/>
          </p:cNvPicPr>
          <p:nvPr/>
        </p:nvPicPr>
        <p:blipFill>
          <a:blip r:embed="rId7"/>
          <a:stretch>
            <a:fillRect/>
          </a:stretch>
        </p:blipFill>
        <p:spPr>
          <a:xfrm>
            <a:off x="3549181" y="4849179"/>
            <a:ext cx="1611765" cy="1640375"/>
          </a:xfrm>
          <a:prstGeom prst="rect">
            <a:avLst/>
          </a:prstGeom>
        </p:spPr>
      </p:pic>
      <p:pic>
        <p:nvPicPr>
          <p:cNvPr id="19" name="Imagem 18">
            <a:extLst>
              <a:ext uri="{FF2B5EF4-FFF2-40B4-BE49-F238E27FC236}">
                <a16:creationId xmlns:a16="http://schemas.microsoft.com/office/drawing/2014/main" id="{FD78DDEF-8CA0-485A-ABC1-E0A8901769CF}"/>
              </a:ext>
            </a:extLst>
          </p:cNvPr>
          <p:cNvPicPr>
            <a:picLocks noChangeAspect="1"/>
          </p:cNvPicPr>
          <p:nvPr/>
        </p:nvPicPr>
        <p:blipFill>
          <a:blip r:embed="rId8"/>
          <a:stretch>
            <a:fillRect/>
          </a:stretch>
        </p:blipFill>
        <p:spPr>
          <a:xfrm>
            <a:off x="3540191" y="590562"/>
            <a:ext cx="2156625" cy="1706203"/>
          </a:xfrm>
          <a:prstGeom prst="rect">
            <a:avLst/>
          </a:prstGeom>
        </p:spPr>
      </p:pic>
      <p:sp>
        <p:nvSpPr>
          <p:cNvPr id="30" name="CaixaDeTexto 29">
            <a:extLst>
              <a:ext uri="{FF2B5EF4-FFF2-40B4-BE49-F238E27FC236}">
                <a16:creationId xmlns:a16="http://schemas.microsoft.com/office/drawing/2014/main" id="{5207568C-0A7B-4B05-A29A-216743FB3C02}"/>
              </a:ext>
            </a:extLst>
          </p:cNvPr>
          <p:cNvSpPr txBox="1"/>
          <p:nvPr/>
        </p:nvSpPr>
        <p:spPr>
          <a:xfrm>
            <a:off x="5910547" y="608761"/>
            <a:ext cx="1008308" cy="1200329"/>
          </a:xfrm>
          <a:prstGeom prst="rect">
            <a:avLst/>
          </a:prstGeom>
          <a:noFill/>
        </p:spPr>
        <p:txBody>
          <a:bodyPr wrap="square" rtlCol="0">
            <a:spAutoFit/>
          </a:bodyPr>
          <a:lstStyle/>
          <a:p>
            <a:r>
              <a:rPr lang="pt-BR" dirty="0" err="1"/>
              <a:t>Shield</a:t>
            </a:r>
            <a:r>
              <a:rPr lang="pt-BR" dirty="0"/>
              <a:t> Sensor Nano V3.0</a:t>
            </a:r>
          </a:p>
        </p:txBody>
      </p:sp>
      <p:pic>
        <p:nvPicPr>
          <p:cNvPr id="31" name="Imagem 30">
            <a:extLst>
              <a:ext uri="{FF2B5EF4-FFF2-40B4-BE49-F238E27FC236}">
                <a16:creationId xmlns:a16="http://schemas.microsoft.com/office/drawing/2014/main" id="{EBC4CF3F-5B7A-4FB3-853A-D5B6EF55A7D1}"/>
              </a:ext>
            </a:extLst>
          </p:cNvPr>
          <p:cNvPicPr>
            <a:picLocks noChangeAspect="1"/>
          </p:cNvPicPr>
          <p:nvPr/>
        </p:nvPicPr>
        <p:blipFill>
          <a:blip r:embed="rId9"/>
          <a:stretch>
            <a:fillRect/>
          </a:stretch>
        </p:blipFill>
        <p:spPr>
          <a:xfrm>
            <a:off x="9236859" y="4929758"/>
            <a:ext cx="1611766" cy="1405921"/>
          </a:xfrm>
          <a:prstGeom prst="rect">
            <a:avLst/>
          </a:prstGeom>
        </p:spPr>
      </p:pic>
      <p:pic>
        <p:nvPicPr>
          <p:cNvPr id="32" name="Imagem 31">
            <a:extLst>
              <a:ext uri="{FF2B5EF4-FFF2-40B4-BE49-F238E27FC236}">
                <a16:creationId xmlns:a16="http://schemas.microsoft.com/office/drawing/2014/main" id="{57FD5631-B509-4DA1-91A1-7DF9BB4FBA56}"/>
              </a:ext>
            </a:extLst>
          </p:cNvPr>
          <p:cNvPicPr>
            <a:picLocks noChangeAspect="1"/>
          </p:cNvPicPr>
          <p:nvPr/>
        </p:nvPicPr>
        <p:blipFill>
          <a:blip r:embed="rId10"/>
          <a:stretch>
            <a:fillRect/>
          </a:stretch>
        </p:blipFill>
        <p:spPr>
          <a:xfrm>
            <a:off x="6227962" y="4874872"/>
            <a:ext cx="2104527" cy="1588988"/>
          </a:xfrm>
          <a:prstGeom prst="rect">
            <a:avLst/>
          </a:prstGeom>
        </p:spPr>
      </p:pic>
      <p:sp>
        <p:nvSpPr>
          <p:cNvPr id="33" name="CaixaDeTexto 32">
            <a:extLst>
              <a:ext uri="{FF2B5EF4-FFF2-40B4-BE49-F238E27FC236}">
                <a16:creationId xmlns:a16="http://schemas.microsoft.com/office/drawing/2014/main" id="{55E109D3-C0D0-4906-83D9-AA74331F2CAF}"/>
              </a:ext>
            </a:extLst>
          </p:cNvPr>
          <p:cNvSpPr txBox="1"/>
          <p:nvPr/>
        </p:nvSpPr>
        <p:spPr>
          <a:xfrm>
            <a:off x="10921857" y="4874872"/>
            <a:ext cx="10925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Caixa para 6 pilhas AA</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sp>
        <p:nvSpPr>
          <p:cNvPr id="34" name="CaixaDeTexto 33">
            <a:extLst>
              <a:ext uri="{FF2B5EF4-FFF2-40B4-BE49-F238E27FC236}">
                <a16:creationId xmlns:a16="http://schemas.microsoft.com/office/drawing/2014/main" id="{D1B71541-405D-4933-B5FC-5D2BFE02D88E}"/>
              </a:ext>
            </a:extLst>
          </p:cNvPr>
          <p:cNvSpPr txBox="1"/>
          <p:nvPr/>
        </p:nvSpPr>
        <p:spPr>
          <a:xfrm>
            <a:off x="8417430" y="4900566"/>
            <a:ext cx="85536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Caixa para 3 pilhas AA</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22" name="Imagem 21">
            <a:extLst>
              <a:ext uri="{FF2B5EF4-FFF2-40B4-BE49-F238E27FC236}">
                <a16:creationId xmlns:a16="http://schemas.microsoft.com/office/drawing/2014/main" id="{CC824134-F0D3-4FE5-AE98-BD69D9729D3B}"/>
              </a:ext>
            </a:extLst>
          </p:cNvPr>
          <p:cNvPicPr>
            <a:picLocks noChangeAspect="1"/>
          </p:cNvPicPr>
          <p:nvPr/>
        </p:nvPicPr>
        <p:blipFill>
          <a:blip r:embed="rId11"/>
          <a:stretch>
            <a:fillRect/>
          </a:stretch>
        </p:blipFill>
        <p:spPr>
          <a:xfrm>
            <a:off x="7407138" y="608761"/>
            <a:ext cx="2167890" cy="1702335"/>
          </a:xfrm>
          <a:prstGeom prst="rect">
            <a:avLst/>
          </a:prstGeom>
        </p:spPr>
      </p:pic>
      <p:sp>
        <p:nvSpPr>
          <p:cNvPr id="24" name="CaixaDeTexto 23">
            <a:extLst>
              <a:ext uri="{FF2B5EF4-FFF2-40B4-BE49-F238E27FC236}">
                <a16:creationId xmlns:a16="http://schemas.microsoft.com/office/drawing/2014/main" id="{10EB92D6-9C6B-4CA6-8BFF-17E3CF6DF842}"/>
              </a:ext>
            </a:extLst>
          </p:cNvPr>
          <p:cNvSpPr txBox="1"/>
          <p:nvPr/>
        </p:nvSpPr>
        <p:spPr>
          <a:xfrm>
            <a:off x="9743917" y="612322"/>
            <a:ext cx="128674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Plataforma </a:t>
            </a: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Rocket</a:t>
            </a: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 Tank com o kit </a:t>
            </a: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expan</a:t>
            </a:r>
            <a:r>
              <a:rPr lang="pt-BR" dirty="0">
                <a:solidFill>
                  <a:prstClr val="black"/>
                </a:solidFill>
                <a:cs typeface="Times New Roman" panose="02020603050405020304" pitchFamily="18" charset="0"/>
              </a:rPr>
              <a:t>são</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spTree>
    <p:extLst>
      <p:ext uri="{BB962C8B-B14F-4D97-AF65-F5344CB8AC3E}">
        <p14:creationId xmlns:p14="http://schemas.microsoft.com/office/powerpoint/2010/main" val="2754884872"/>
      </p:ext>
    </p:extLst>
  </p:cSld>
  <p:clrMapOvr>
    <a:masterClrMapping/>
  </p:clrMapOvr>
  <mc:AlternateContent xmlns:mc="http://schemas.openxmlformats.org/markup-compatibility/2006" xmlns:p14="http://schemas.microsoft.com/office/powerpoint/2010/main">
    <mc:Choice Requires="p14">
      <p:transition spd="slow" p14:dur="2000" advTm="4882"/>
    </mc:Choice>
    <mc:Fallback xmlns="">
      <p:transition spd="slow" advTm="48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B5BD7-BC77-414F-AFD1-41653A06AC4D}"/>
              </a:ext>
            </a:extLst>
          </p:cNvPr>
          <p:cNvSpPr>
            <a:spLocks noGrp="1"/>
          </p:cNvSpPr>
          <p:nvPr>
            <p:ph type="title"/>
          </p:nvPr>
        </p:nvSpPr>
        <p:spPr>
          <a:xfrm>
            <a:off x="333026" y="53952"/>
            <a:ext cx="10515600" cy="580448"/>
          </a:xfrm>
        </p:spPr>
        <p:txBody>
          <a:bodyPr>
            <a:noAutofit/>
          </a:bodyPr>
          <a:lstStyle/>
          <a:p>
            <a:r>
              <a:rPr lang="pt-BR" sz="3600" dirty="0"/>
              <a:t>Relação de peças:</a:t>
            </a:r>
          </a:p>
        </p:txBody>
      </p:sp>
      <p:sp>
        <p:nvSpPr>
          <p:cNvPr id="88" name="Seta: para a Direita 87">
            <a:extLst>
              <a:ext uri="{FF2B5EF4-FFF2-40B4-BE49-F238E27FC236}">
                <a16:creationId xmlns:a16="http://schemas.microsoft.com/office/drawing/2014/main" id="{1021EB07-A302-467C-A355-75B352B194E0}"/>
              </a:ext>
            </a:extLst>
          </p:cNvPr>
          <p:cNvSpPr/>
          <p:nvPr/>
        </p:nvSpPr>
        <p:spPr>
          <a:xfrm>
            <a:off x="10848625" y="6384837"/>
            <a:ext cx="862446" cy="33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a:extLst>
              <a:ext uri="{FF2B5EF4-FFF2-40B4-BE49-F238E27FC236}">
                <a16:creationId xmlns:a16="http://schemas.microsoft.com/office/drawing/2014/main" id="{4FF7D68F-9637-4BD6-8DAC-A166D2072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062" y="637499"/>
            <a:ext cx="1475098" cy="1106324"/>
          </a:xfrm>
          <a:prstGeom prst="rect">
            <a:avLst/>
          </a:prstGeom>
        </p:spPr>
      </p:pic>
      <p:sp>
        <p:nvSpPr>
          <p:cNvPr id="25" name="CaixaDeTexto 24">
            <a:extLst>
              <a:ext uri="{FF2B5EF4-FFF2-40B4-BE49-F238E27FC236}">
                <a16:creationId xmlns:a16="http://schemas.microsoft.com/office/drawing/2014/main" id="{DB3CE9BD-6029-4E57-938F-9BE9E71AB37D}"/>
              </a:ext>
            </a:extLst>
          </p:cNvPr>
          <p:cNvSpPr txBox="1"/>
          <p:nvPr/>
        </p:nvSpPr>
        <p:spPr>
          <a:xfrm>
            <a:off x="5906642" y="594535"/>
            <a:ext cx="8417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Fêmea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 P4</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32" name="Imagem 31">
            <a:extLst>
              <a:ext uri="{FF2B5EF4-FFF2-40B4-BE49-F238E27FC236}">
                <a16:creationId xmlns:a16="http://schemas.microsoft.com/office/drawing/2014/main" id="{7A87B4DA-8C85-4FC4-B417-97519FE10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456212" y="1903080"/>
            <a:ext cx="1299135" cy="1200329"/>
          </a:xfrm>
          <a:prstGeom prst="rect">
            <a:avLst/>
          </a:prstGeom>
        </p:spPr>
      </p:pic>
      <p:sp>
        <p:nvSpPr>
          <p:cNvPr id="33" name="CaixaDeTexto 32">
            <a:extLst>
              <a:ext uri="{FF2B5EF4-FFF2-40B4-BE49-F238E27FC236}">
                <a16:creationId xmlns:a16="http://schemas.microsoft.com/office/drawing/2014/main" id="{F8A842A1-CC69-42E8-9ED4-F61CD3745F4B}"/>
              </a:ext>
            </a:extLst>
          </p:cNvPr>
          <p:cNvSpPr txBox="1"/>
          <p:nvPr/>
        </p:nvSpPr>
        <p:spPr>
          <a:xfrm>
            <a:off x="6755347" y="1856696"/>
            <a:ext cx="10260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Jumper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macho/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fêmea</a:t>
            </a:r>
          </a:p>
        </p:txBody>
      </p:sp>
      <p:sp>
        <p:nvSpPr>
          <p:cNvPr id="31" name="CaixaDeTexto 30">
            <a:extLst>
              <a:ext uri="{FF2B5EF4-FFF2-40B4-BE49-F238E27FC236}">
                <a16:creationId xmlns:a16="http://schemas.microsoft.com/office/drawing/2014/main" id="{E5F7A76F-501B-4B8C-B564-8ACFDADB2987}"/>
              </a:ext>
            </a:extLst>
          </p:cNvPr>
          <p:cNvSpPr txBox="1"/>
          <p:nvPr/>
        </p:nvSpPr>
        <p:spPr>
          <a:xfrm>
            <a:off x="4578169" y="1846266"/>
            <a:ext cx="1026045" cy="923330"/>
          </a:xfrm>
          <a:prstGeom prst="rect">
            <a:avLst/>
          </a:prstGeom>
          <a:noFill/>
        </p:spPr>
        <p:txBody>
          <a:bodyPr wrap="square" rtlCol="0">
            <a:spAutoFit/>
          </a:bodyPr>
          <a:lstStyle/>
          <a:p>
            <a:r>
              <a:rPr lang="pt-BR" dirty="0"/>
              <a:t>Jumper</a:t>
            </a:r>
          </a:p>
          <a:p>
            <a:r>
              <a:rPr lang="pt-BR" dirty="0"/>
              <a:t>macho/</a:t>
            </a:r>
          </a:p>
          <a:p>
            <a:r>
              <a:rPr lang="pt-BR" dirty="0"/>
              <a:t>macho</a:t>
            </a:r>
          </a:p>
        </p:txBody>
      </p:sp>
      <p:pic>
        <p:nvPicPr>
          <p:cNvPr id="45" name="Imagem 44">
            <a:extLst>
              <a:ext uri="{FF2B5EF4-FFF2-40B4-BE49-F238E27FC236}">
                <a16:creationId xmlns:a16="http://schemas.microsoft.com/office/drawing/2014/main" id="{D9293B47-E931-4807-9D6E-ED67B49E2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70" y="1899122"/>
            <a:ext cx="1464509" cy="1244489"/>
          </a:xfrm>
          <a:prstGeom prst="rect">
            <a:avLst/>
          </a:prstGeom>
        </p:spPr>
      </p:pic>
      <p:sp>
        <p:nvSpPr>
          <p:cNvPr id="47" name="CaixaDeTexto 46">
            <a:extLst>
              <a:ext uri="{FF2B5EF4-FFF2-40B4-BE49-F238E27FC236}">
                <a16:creationId xmlns:a16="http://schemas.microsoft.com/office/drawing/2014/main" id="{8DB7B1E0-E7CD-40AE-B18C-5C7FA125EDB5}"/>
              </a:ext>
            </a:extLst>
          </p:cNvPr>
          <p:cNvSpPr txBox="1"/>
          <p:nvPr/>
        </p:nvSpPr>
        <p:spPr>
          <a:xfrm>
            <a:off x="1717784" y="1894663"/>
            <a:ext cx="112470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Mini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Proto</a:t>
            </a: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board</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170 furos</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20" name="Imagem 19">
            <a:extLst>
              <a:ext uri="{FF2B5EF4-FFF2-40B4-BE49-F238E27FC236}">
                <a16:creationId xmlns:a16="http://schemas.microsoft.com/office/drawing/2014/main" id="{106FAC90-0E4B-4D42-980D-08BBAF3300B5}"/>
              </a:ext>
            </a:extLst>
          </p:cNvPr>
          <p:cNvPicPr>
            <a:picLocks noChangeAspect="1"/>
          </p:cNvPicPr>
          <p:nvPr/>
        </p:nvPicPr>
        <p:blipFill>
          <a:blip r:embed="rId5"/>
          <a:stretch>
            <a:fillRect/>
          </a:stretch>
        </p:blipFill>
        <p:spPr>
          <a:xfrm>
            <a:off x="7775458" y="1901230"/>
            <a:ext cx="820921" cy="1184855"/>
          </a:xfrm>
          <a:prstGeom prst="rect">
            <a:avLst/>
          </a:prstGeom>
        </p:spPr>
      </p:pic>
      <p:sp>
        <p:nvSpPr>
          <p:cNvPr id="22" name="CaixaDeTexto 21">
            <a:extLst>
              <a:ext uri="{FF2B5EF4-FFF2-40B4-BE49-F238E27FC236}">
                <a16:creationId xmlns:a16="http://schemas.microsoft.com/office/drawing/2014/main" id="{7FF8E3AA-F233-4B84-9CA6-A6B83AAA7B55}"/>
              </a:ext>
            </a:extLst>
          </p:cNvPr>
          <p:cNvSpPr txBox="1"/>
          <p:nvPr/>
        </p:nvSpPr>
        <p:spPr>
          <a:xfrm>
            <a:off x="8656784" y="1828766"/>
            <a:ext cx="1331821" cy="1200329"/>
          </a:xfrm>
          <a:prstGeom prst="rect">
            <a:avLst/>
          </a:prstGeom>
          <a:noFill/>
        </p:spPr>
        <p:txBody>
          <a:bodyPr wrap="square" rtlCol="0">
            <a:spAutoFit/>
          </a:bodyPr>
          <a:lstStyle/>
          <a:p>
            <a:r>
              <a:rPr lang="pt-BR" dirty="0"/>
              <a:t>Chaves liga/desliga</a:t>
            </a:r>
          </a:p>
          <a:p>
            <a:r>
              <a:rPr lang="pt-BR" dirty="0"/>
              <a:t>2 </a:t>
            </a:r>
            <a:r>
              <a:rPr lang="pt-BR" dirty="0" err="1"/>
              <a:t>pólos</a:t>
            </a:r>
            <a:r>
              <a:rPr lang="pt-BR" dirty="0"/>
              <a:t> por</a:t>
            </a:r>
          </a:p>
          <a:p>
            <a:r>
              <a:rPr lang="pt-BR" dirty="0"/>
              <a:t>2 posições</a:t>
            </a:r>
          </a:p>
        </p:txBody>
      </p:sp>
      <p:pic>
        <p:nvPicPr>
          <p:cNvPr id="4" name="Imagem 3">
            <a:extLst>
              <a:ext uri="{FF2B5EF4-FFF2-40B4-BE49-F238E27FC236}">
                <a16:creationId xmlns:a16="http://schemas.microsoft.com/office/drawing/2014/main" id="{36752AC1-E6BA-400C-B0BB-65BC7ADE3A42}"/>
              </a:ext>
            </a:extLst>
          </p:cNvPr>
          <p:cNvPicPr>
            <a:picLocks noChangeAspect="1"/>
          </p:cNvPicPr>
          <p:nvPr/>
        </p:nvPicPr>
        <p:blipFill>
          <a:blip r:embed="rId6"/>
          <a:stretch>
            <a:fillRect/>
          </a:stretch>
        </p:blipFill>
        <p:spPr>
          <a:xfrm>
            <a:off x="220411" y="3295244"/>
            <a:ext cx="1652407" cy="1656527"/>
          </a:xfrm>
          <a:prstGeom prst="rect">
            <a:avLst/>
          </a:prstGeom>
        </p:spPr>
      </p:pic>
      <p:sp>
        <p:nvSpPr>
          <p:cNvPr id="5" name="CaixaDeTexto 4">
            <a:extLst>
              <a:ext uri="{FF2B5EF4-FFF2-40B4-BE49-F238E27FC236}">
                <a16:creationId xmlns:a16="http://schemas.microsoft.com/office/drawing/2014/main" id="{FD188D99-798F-4C93-A3E4-379AF659FE8A}"/>
              </a:ext>
            </a:extLst>
          </p:cNvPr>
          <p:cNvSpPr txBox="1"/>
          <p:nvPr/>
        </p:nvSpPr>
        <p:spPr>
          <a:xfrm>
            <a:off x="1936133" y="3202271"/>
            <a:ext cx="997527" cy="646331"/>
          </a:xfrm>
          <a:prstGeom prst="rect">
            <a:avLst/>
          </a:prstGeom>
          <a:noFill/>
        </p:spPr>
        <p:txBody>
          <a:bodyPr wrap="square" rtlCol="0">
            <a:spAutoFit/>
          </a:bodyPr>
          <a:lstStyle/>
          <a:p>
            <a:r>
              <a:rPr lang="pt-BR" dirty="0"/>
              <a:t>Diodo</a:t>
            </a:r>
          </a:p>
          <a:p>
            <a:r>
              <a:rPr lang="pt-BR" dirty="0"/>
              <a:t>1N4007</a:t>
            </a:r>
          </a:p>
        </p:txBody>
      </p:sp>
      <p:pic>
        <p:nvPicPr>
          <p:cNvPr id="14" name="Imagem 13">
            <a:extLst>
              <a:ext uri="{FF2B5EF4-FFF2-40B4-BE49-F238E27FC236}">
                <a16:creationId xmlns:a16="http://schemas.microsoft.com/office/drawing/2014/main" id="{086A52E5-D6D3-4FD2-826C-31FD1992764F}"/>
              </a:ext>
            </a:extLst>
          </p:cNvPr>
          <p:cNvPicPr>
            <a:picLocks noChangeAspect="1"/>
          </p:cNvPicPr>
          <p:nvPr/>
        </p:nvPicPr>
        <p:blipFill>
          <a:blip r:embed="rId7"/>
          <a:stretch>
            <a:fillRect/>
          </a:stretch>
        </p:blipFill>
        <p:spPr>
          <a:xfrm>
            <a:off x="2809658" y="3295244"/>
            <a:ext cx="1656527" cy="1656527"/>
          </a:xfrm>
          <a:prstGeom prst="rect">
            <a:avLst/>
          </a:prstGeom>
        </p:spPr>
      </p:pic>
      <p:sp>
        <p:nvSpPr>
          <p:cNvPr id="36" name="CaixaDeTexto 35">
            <a:extLst>
              <a:ext uri="{FF2B5EF4-FFF2-40B4-BE49-F238E27FC236}">
                <a16:creationId xmlns:a16="http://schemas.microsoft.com/office/drawing/2014/main" id="{6B717566-34EB-44FC-B336-FD72B04383B7}"/>
              </a:ext>
            </a:extLst>
          </p:cNvPr>
          <p:cNvSpPr txBox="1"/>
          <p:nvPr/>
        </p:nvSpPr>
        <p:spPr>
          <a:xfrm>
            <a:off x="4578169" y="3234544"/>
            <a:ext cx="997527" cy="1477328"/>
          </a:xfrm>
          <a:prstGeom prst="rect">
            <a:avLst/>
          </a:prstGeom>
          <a:noFill/>
        </p:spPr>
        <p:txBody>
          <a:bodyPr wrap="square" rtlCol="0">
            <a:spAutoFit/>
          </a:bodyPr>
          <a:lstStyle/>
          <a:p>
            <a:r>
              <a:rPr lang="pt-BR" dirty="0"/>
              <a:t>8 leds brancos alto brilho 5mm</a:t>
            </a:r>
          </a:p>
        </p:txBody>
      </p:sp>
      <p:pic>
        <p:nvPicPr>
          <p:cNvPr id="16" name="Imagem 15">
            <a:extLst>
              <a:ext uri="{FF2B5EF4-FFF2-40B4-BE49-F238E27FC236}">
                <a16:creationId xmlns:a16="http://schemas.microsoft.com/office/drawing/2014/main" id="{2C59A80D-70EB-453B-83AE-38A794473B24}"/>
              </a:ext>
            </a:extLst>
          </p:cNvPr>
          <p:cNvPicPr>
            <a:picLocks noChangeAspect="1"/>
          </p:cNvPicPr>
          <p:nvPr/>
        </p:nvPicPr>
        <p:blipFill>
          <a:blip r:embed="rId8"/>
          <a:stretch>
            <a:fillRect/>
          </a:stretch>
        </p:blipFill>
        <p:spPr>
          <a:xfrm>
            <a:off x="5440990" y="3311912"/>
            <a:ext cx="1623189" cy="1623189"/>
          </a:xfrm>
          <a:prstGeom prst="rect">
            <a:avLst/>
          </a:prstGeom>
        </p:spPr>
      </p:pic>
      <p:sp>
        <p:nvSpPr>
          <p:cNvPr id="38" name="CaixaDeTexto 37">
            <a:extLst>
              <a:ext uri="{FF2B5EF4-FFF2-40B4-BE49-F238E27FC236}">
                <a16:creationId xmlns:a16="http://schemas.microsoft.com/office/drawing/2014/main" id="{3AF0D0C1-9C30-491F-AC42-0427CA2F00E2}"/>
              </a:ext>
            </a:extLst>
          </p:cNvPr>
          <p:cNvSpPr txBox="1"/>
          <p:nvPr/>
        </p:nvSpPr>
        <p:spPr>
          <a:xfrm>
            <a:off x="7141609" y="3291817"/>
            <a:ext cx="1210054" cy="1200329"/>
          </a:xfrm>
          <a:prstGeom prst="rect">
            <a:avLst/>
          </a:prstGeom>
          <a:noFill/>
        </p:spPr>
        <p:txBody>
          <a:bodyPr wrap="square" rtlCol="0">
            <a:spAutoFit/>
          </a:bodyPr>
          <a:lstStyle/>
          <a:p>
            <a:r>
              <a:rPr lang="pt-BR" dirty="0"/>
              <a:t>2 leds vermelhos alto brilho 5mm</a:t>
            </a:r>
          </a:p>
        </p:txBody>
      </p:sp>
      <p:pic>
        <p:nvPicPr>
          <p:cNvPr id="23" name="Imagem 22">
            <a:extLst>
              <a:ext uri="{FF2B5EF4-FFF2-40B4-BE49-F238E27FC236}">
                <a16:creationId xmlns:a16="http://schemas.microsoft.com/office/drawing/2014/main" id="{7F7982A0-2EFF-4A9B-96BA-D54050DBF77F}"/>
              </a:ext>
            </a:extLst>
          </p:cNvPr>
          <p:cNvPicPr>
            <a:picLocks noChangeAspect="1"/>
          </p:cNvPicPr>
          <p:nvPr/>
        </p:nvPicPr>
        <p:blipFill>
          <a:blip r:embed="rId9"/>
          <a:stretch>
            <a:fillRect/>
          </a:stretch>
        </p:blipFill>
        <p:spPr>
          <a:xfrm>
            <a:off x="8302819" y="3232886"/>
            <a:ext cx="2507330" cy="1623190"/>
          </a:xfrm>
          <a:prstGeom prst="rect">
            <a:avLst/>
          </a:prstGeom>
        </p:spPr>
      </p:pic>
      <p:sp>
        <p:nvSpPr>
          <p:cNvPr id="46" name="CaixaDeTexto 45">
            <a:extLst>
              <a:ext uri="{FF2B5EF4-FFF2-40B4-BE49-F238E27FC236}">
                <a16:creationId xmlns:a16="http://schemas.microsoft.com/office/drawing/2014/main" id="{41777257-3484-42E9-AA74-0DB5CA933B63}"/>
              </a:ext>
            </a:extLst>
          </p:cNvPr>
          <p:cNvSpPr txBox="1"/>
          <p:nvPr/>
        </p:nvSpPr>
        <p:spPr>
          <a:xfrm>
            <a:off x="10897381" y="3155873"/>
            <a:ext cx="1083278" cy="1477328"/>
          </a:xfrm>
          <a:prstGeom prst="rect">
            <a:avLst/>
          </a:prstGeom>
          <a:noFill/>
        </p:spPr>
        <p:txBody>
          <a:bodyPr wrap="square" rtlCol="0">
            <a:spAutoFit/>
          </a:bodyPr>
          <a:lstStyle/>
          <a:p>
            <a:r>
              <a:rPr lang="pt-BR" dirty="0"/>
              <a:t>led vermelho alto brilho 10mm</a:t>
            </a:r>
          </a:p>
        </p:txBody>
      </p:sp>
      <p:pic>
        <p:nvPicPr>
          <p:cNvPr id="27" name="Imagem 26">
            <a:extLst>
              <a:ext uri="{FF2B5EF4-FFF2-40B4-BE49-F238E27FC236}">
                <a16:creationId xmlns:a16="http://schemas.microsoft.com/office/drawing/2014/main" id="{D98AFD26-682C-467C-8FD1-CCA8E5AAF5CE}"/>
              </a:ext>
            </a:extLst>
          </p:cNvPr>
          <p:cNvPicPr>
            <a:picLocks noChangeAspect="1"/>
          </p:cNvPicPr>
          <p:nvPr/>
        </p:nvPicPr>
        <p:blipFill>
          <a:blip r:embed="rId10"/>
          <a:stretch>
            <a:fillRect/>
          </a:stretch>
        </p:blipFill>
        <p:spPr>
          <a:xfrm>
            <a:off x="2761571" y="1894662"/>
            <a:ext cx="1779351" cy="1200330"/>
          </a:xfrm>
          <a:prstGeom prst="rect">
            <a:avLst/>
          </a:prstGeom>
        </p:spPr>
      </p:pic>
      <p:pic>
        <p:nvPicPr>
          <p:cNvPr id="26" name="Imagem 25">
            <a:extLst>
              <a:ext uri="{FF2B5EF4-FFF2-40B4-BE49-F238E27FC236}">
                <a16:creationId xmlns:a16="http://schemas.microsoft.com/office/drawing/2014/main" id="{BBD73002-EF42-4383-B729-83AE94A65E3D}"/>
              </a:ext>
            </a:extLst>
          </p:cNvPr>
          <p:cNvPicPr>
            <a:picLocks noChangeAspect="1"/>
          </p:cNvPicPr>
          <p:nvPr/>
        </p:nvPicPr>
        <p:blipFill>
          <a:blip r:embed="rId11"/>
          <a:stretch>
            <a:fillRect/>
          </a:stretch>
        </p:blipFill>
        <p:spPr>
          <a:xfrm>
            <a:off x="6780020" y="695119"/>
            <a:ext cx="1259796" cy="1002320"/>
          </a:xfrm>
          <a:prstGeom prst="rect">
            <a:avLst/>
          </a:prstGeom>
        </p:spPr>
      </p:pic>
      <p:sp>
        <p:nvSpPr>
          <p:cNvPr id="28" name="CaixaDeTexto 27">
            <a:extLst>
              <a:ext uri="{FF2B5EF4-FFF2-40B4-BE49-F238E27FC236}">
                <a16:creationId xmlns:a16="http://schemas.microsoft.com/office/drawing/2014/main" id="{16927744-3B11-48F1-A540-651DDE45601E}"/>
              </a:ext>
            </a:extLst>
          </p:cNvPr>
          <p:cNvSpPr txBox="1"/>
          <p:nvPr/>
        </p:nvSpPr>
        <p:spPr>
          <a:xfrm>
            <a:off x="8039817" y="631981"/>
            <a:ext cx="154060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Relé RAS-0510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Da Sun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Hold</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(5V)</a:t>
            </a:r>
          </a:p>
        </p:txBody>
      </p:sp>
      <p:pic>
        <p:nvPicPr>
          <p:cNvPr id="29" name="Imagem 28">
            <a:extLst>
              <a:ext uri="{FF2B5EF4-FFF2-40B4-BE49-F238E27FC236}">
                <a16:creationId xmlns:a16="http://schemas.microsoft.com/office/drawing/2014/main" id="{7644432E-3372-43A4-9E02-3D89D70A05BA}"/>
              </a:ext>
            </a:extLst>
          </p:cNvPr>
          <p:cNvPicPr>
            <a:picLocks noChangeAspect="1"/>
          </p:cNvPicPr>
          <p:nvPr/>
        </p:nvPicPr>
        <p:blipFill>
          <a:blip r:embed="rId12"/>
          <a:stretch>
            <a:fillRect/>
          </a:stretch>
        </p:blipFill>
        <p:spPr>
          <a:xfrm>
            <a:off x="9572988" y="697877"/>
            <a:ext cx="1170510" cy="829798"/>
          </a:xfrm>
          <a:prstGeom prst="rect">
            <a:avLst/>
          </a:prstGeom>
        </p:spPr>
      </p:pic>
      <p:sp>
        <p:nvSpPr>
          <p:cNvPr id="30" name="CaixaDeTexto 29">
            <a:extLst>
              <a:ext uri="{FF2B5EF4-FFF2-40B4-BE49-F238E27FC236}">
                <a16:creationId xmlns:a16="http://schemas.microsoft.com/office/drawing/2014/main" id="{BEEDEFC8-D6BC-4654-AFB6-FB0F63623006}"/>
              </a:ext>
            </a:extLst>
          </p:cNvPr>
          <p:cNvSpPr txBox="1"/>
          <p:nvPr/>
        </p:nvSpPr>
        <p:spPr>
          <a:xfrm>
            <a:off x="10810149" y="631981"/>
            <a:ext cx="117051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Regulador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tensão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7805</a:t>
            </a:r>
          </a:p>
        </p:txBody>
      </p:sp>
      <p:pic>
        <p:nvPicPr>
          <p:cNvPr id="35" name="Imagem 34">
            <a:extLst>
              <a:ext uri="{FF2B5EF4-FFF2-40B4-BE49-F238E27FC236}">
                <a16:creationId xmlns:a16="http://schemas.microsoft.com/office/drawing/2014/main" id="{7421F3DA-18EB-49F8-9458-F638084F01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38223" y="1894662"/>
            <a:ext cx="871926" cy="871926"/>
          </a:xfrm>
          <a:prstGeom prst="rect">
            <a:avLst/>
          </a:prstGeom>
        </p:spPr>
      </p:pic>
      <p:sp>
        <p:nvSpPr>
          <p:cNvPr id="37" name="CaixaDeTexto 36">
            <a:extLst>
              <a:ext uri="{FF2B5EF4-FFF2-40B4-BE49-F238E27FC236}">
                <a16:creationId xmlns:a16="http://schemas.microsoft.com/office/drawing/2014/main" id="{ABFEE388-A6C8-4EEB-B919-688A59209A6B}"/>
              </a:ext>
            </a:extLst>
          </p:cNvPr>
          <p:cNvSpPr txBox="1"/>
          <p:nvPr/>
        </p:nvSpPr>
        <p:spPr>
          <a:xfrm>
            <a:off x="10848625" y="1803247"/>
            <a:ext cx="9093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Chave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liga/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desliga</a:t>
            </a:r>
          </a:p>
        </p:txBody>
      </p:sp>
      <p:pic>
        <p:nvPicPr>
          <p:cNvPr id="39" name="Imagem 38">
            <a:extLst>
              <a:ext uri="{FF2B5EF4-FFF2-40B4-BE49-F238E27FC236}">
                <a16:creationId xmlns:a16="http://schemas.microsoft.com/office/drawing/2014/main" id="{077ABE1B-DB5C-47DA-801C-F16E2A3F6CB0}"/>
              </a:ext>
            </a:extLst>
          </p:cNvPr>
          <p:cNvPicPr>
            <a:picLocks noChangeAspect="1"/>
          </p:cNvPicPr>
          <p:nvPr/>
        </p:nvPicPr>
        <p:blipFill>
          <a:blip r:embed="rId14"/>
          <a:stretch>
            <a:fillRect/>
          </a:stretch>
        </p:blipFill>
        <p:spPr>
          <a:xfrm>
            <a:off x="233770" y="673808"/>
            <a:ext cx="1022098" cy="827042"/>
          </a:xfrm>
          <a:prstGeom prst="rect">
            <a:avLst/>
          </a:prstGeom>
        </p:spPr>
      </p:pic>
      <p:sp>
        <p:nvSpPr>
          <p:cNvPr id="40" name="CaixaDeTexto 39">
            <a:extLst>
              <a:ext uri="{FF2B5EF4-FFF2-40B4-BE49-F238E27FC236}">
                <a16:creationId xmlns:a16="http://schemas.microsoft.com/office/drawing/2014/main" id="{A3EA76B2-9659-44D1-A7E5-9AC676F2EF02}"/>
              </a:ext>
            </a:extLst>
          </p:cNvPr>
          <p:cNvSpPr txBox="1"/>
          <p:nvPr/>
        </p:nvSpPr>
        <p:spPr>
          <a:xfrm>
            <a:off x="1302350" y="640701"/>
            <a:ext cx="12675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Transístor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Darlington</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D560 ou TIP120</a:t>
            </a:r>
          </a:p>
        </p:txBody>
      </p:sp>
      <p:pic>
        <p:nvPicPr>
          <p:cNvPr id="41" name="Imagem 40">
            <a:extLst>
              <a:ext uri="{FF2B5EF4-FFF2-40B4-BE49-F238E27FC236}">
                <a16:creationId xmlns:a16="http://schemas.microsoft.com/office/drawing/2014/main" id="{07CEFE17-F3B2-4F0F-818B-667CA71D49FC}"/>
              </a:ext>
            </a:extLst>
          </p:cNvPr>
          <p:cNvPicPr>
            <a:picLocks noChangeAspect="1"/>
          </p:cNvPicPr>
          <p:nvPr/>
        </p:nvPicPr>
        <p:blipFill>
          <a:blip r:embed="rId15"/>
          <a:stretch>
            <a:fillRect/>
          </a:stretch>
        </p:blipFill>
        <p:spPr>
          <a:xfrm>
            <a:off x="2470583" y="710441"/>
            <a:ext cx="751400" cy="753776"/>
          </a:xfrm>
          <a:prstGeom prst="rect">
            <a:avLst/>
          </a:prstGeom>
        </p:spPr>
      </p:pic>
      <p:sp>
        <p:nvSpPr>
          <p:cNvPr id="42" name="CaixaDeTexto 41">
            <a:extLst>
              <a:ext uri="{FF2B5EF4-FFF2-40B4-BE49-F238E27FC236}">
                <a16:creationId xmlns:a16="http://schemas.microsoft.com/office/drawing/2014/main" id="{F41547D0-2626-4E64-B365-E63E720E49BC}"/>
              </a:ext>
            </a:extLst>
          </p:cNvPr>
          <p:cNvSpPr txBox="1"/>
          <p:nvPr/>
        </p:nvSpPr>
        <p:spPr>
          <a:xfrm>
            <a:off x="3170643" y="625311"/>
            <a:ext cx="11247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Transístor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BC337</a:t>
            </a:r>
          </a:p>
        </p:txBody>
      </p:sp>
      <p:pic>
        <p:nvPicPr>
          <p:cNvPr id="43" name="Imagem 42">
            <a:extLst>
              <a:ext uri="{FF2B5EF4-FFF2-40B4-BE49-F238E27FC236}">
                <a16:creationId xmlns:a16="http://schemas.microsoft.com/office/drawing/2014/main" id="{927BF3A3-CC4E-4CB0-A822-FB7E058F681C}"/>
              </a:ext>
            </a:extLst>
          </p:cNvPr>
          <p:cNvPicPr>
            <a:picLocks noChangeAspect="1"/>
          </p:cNvPicPr>
          <p:nvPr/>
        </p:nvPicPr>
        <p:blipFill>
          <a:blip r:embed="rId16"/>
          <a:stretch>
            <a:fillRect/>
          </a:stretch>
        </p:blipFill>
        <p:spPr>
          <a:xfrm>
            <a:off x="237256" y="5405129"/>
            <a:ext cx="1233576" cy="979708"/>
          </a:xfrm>
          <a:prstGeom prst="rect">
            <a:avLst/>
          </a:prstGeom>
        </p:spPr>
      </p:pic>
      <p:sp>
        <p:nvSpPr>
          <p:cNvPr id="44" name="CaixaDeTexto 43">
            <a:extLst>
              <a:ext uri="{FF2B5EF4-FFF2-40B4-BE49-F238E27FC236}">
                <a16:creationId xmlns:a16="http://schemas.microsoft.com/office/drawing/2014/main" id="{18E59A29-31A3-440D-82F7-F2190EE1B82A}"/>
              </a:ext>
            </a:extLst>
          </p:cNvPr>
          <p:cNvSpPr txBox="1"/>
          <p:nvPr/>
        </p:nvSpPr>
        <p:spPr>
          <a:xfrm>
            <a:off x="1554032" y="5405129"/>
            <a:ext cx="13206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6 resistores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47</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MS Shell Dlg 2" panose="020B0604030504040204" pitchFamily="34" charset="0"/>
              <a:ea typeface="+mn-ea"/>
              <a:cs typeface="+mn-cs"/>
            </a:endParaRPr>
          </a:p>
        </p:txBody>
      </p:sp>
      <p:pic>
        <p:nvPicPr>
          <p:cNvPr id="6" name="Imagem 5">
            <a:extLst>
              <a:ext uri="{FF2B5EF4-FFF2-40B4-BE49-F238E27FC236}">
                <a16:creationId xmlns:a16="http://schemas.microsoft.com/office/drawing/2014/main" id="{464E93C1-B9B9-4242-BF5D-E51675452ADB}"/>
              </a:ext>
            </a:extLst>
          </p:cNvPr>
          <p:cNvPicPr>
            <a:picLocks noChangeAspect="1"/>
          </p:cNvPicPr>
          <p:nvPr/>
        </p:nvPicPr>
        <p:blipFill>
          <a:blip r:embed="rId17"/>
          <a:stretch>
            <a:fillRect/>
          </a:stretch>
        </p:blipFill>
        <p:spPr>
          <a:xfrm>
            <a:off x="2842489" y="5405129"/>
            <a:ext cx="979708" cy="979708"/>
          </a:xfrm>
          <a:prstGeom prst="rect">
            <a:avLst/>
          </a:prstGeom>
        </p:spPr>
      </p:pic>
      <p:sp>
        <p:nvSpPr>
          <p:cNvPr id="48" name="CaixaDeTexto 47">
            <a:extLst>
              <a:ext uri="{FF2B5EF4-FFF2-40B4-BE49-F238E27FC236}">
                <a16:creationId xmlns:a16="http://schemas.microsoft.com/office/drawing/2014/main" id="{377A6E75-CD4E-4B56-83E3-809D25FFCD06}"/>
              </a:ext>
            </a:extLst>
          </p:cNvPr>
          <p:cNvSpPr txBox="1"/>
          <p:nvPr/>
        </p:nvSpPr>
        <p:spPr>
          <a:xfrm>
            <a:off x="3902918" y="5405129"/>
            <a:ext cx="1276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rPr>
              <a:t>4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resistores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150</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MS Shell Dlg 2" panose="020B0604030504040204" pitchFamily="34" charset="0"/>
              <a:ea typeface="+mn-ea"/>
              <a:cs typeface="+mn-cs"/>
            </a:endParaRPr>
          </a:p>
        </p:txBody>
      </p:sp>
      <p:pic>
        <p:nvPicPr>
          <p:cNvPr id="49" name="Imagem 48">
            <a:extLst>
              <a:ext uri="{FF2B5EF4-FFF2-40B4-BE49-F238E27FC236}">
                <a16:creationId xmlns:a16="http://schemas.microsoft.com/office/drawing/2014/main" id="{40B67CBE-DC68-476D-A574-B20F692C0137}"/>
              </a:ext>
            </a:extLst>
          </p:cNvPr>
          <p:cNvPicPr>
            <a:picLocks noChangeAspect="1"/>
          </p:cNvPicPr>
          <p:nvPr/>
        </p:nvPicPr>
        <p:blipFill>
          <a:blip r:embed="rId18"/>
          <a:stretch>
            <a:fillRect/>
          </a:stretch>
        </p:blipFill>
        <p:spPr>
          <a:xfrm rot="10800000">
            <a:off x="5207385" y="5440811"/>
            <a:ext cx="1247849" cy="944025"/>
          </a:xfrm>
          <a:prstGeom prst="rect">
            <a:avLst/>
          </a:prstGeom>
        </p:spPr>
      </p:pic>
      <p:sp>
        <p:nvSpPr>
          <p:cNvPr id="50" name="CaixaDeTexto 49">
            <a:extLst>
              <a:ext uri="{FF2B5EF4-FFF2-40B4-BE49-F238E27FC236}">
                <a16:creationId xmlns:a16="http://schemas.microsoft.com/office/drawing/2014/main" id="{E8BEF3A8-0275-4EF0-BFDD-9C294B8FC168}"/>
              </a:ext>
            </a:extLst>
          </p:cNvPr>
          <p:cNvSpPr txBox="1"/>
          <p:nvPr/>
        </p:nvSpPr>
        <p:spPr>
          <a:xfrm>
            <a:off x="6551156" y="5426395"/>
            <a:ext cx="10260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cs typeface="Times New Roman" panose="02020603050405020304" pitchFamily="18" charset="0"/>
              </a:rPr>
              <a:t>R</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esistor</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de 1K</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pic>
        <p:nvPicPr>
          <p:cNvPr id="51" name="Imagem 50">
            <a:extLst>
              <a:ext uri="{FF2B5EF4-FFF2-40B4-BE49-F238E27FC236}">
                <a16:creationId xmlns:a16="http://schemas.microsoft.com/office/drawing/2014/main" id="{FD2DECE4-4222-4CAA-951F-AAC7A6A8FD29}"/>
              </a:ext>
            </a:extLst>
          </p:cNvPr>
          <p:cNvPicPr>
            <a:picLocks noChangeAspect="1"/>
          </p:cNvPicPr>
          <p:nvPr/>
        </p:nvPicPr>
        <p:blipFill>
          <a:blip r:embed="rId19"/>
          <a:stretch>
            <a:fillRect/>
          </a:stretch>
        </p:blipFill>
        <p:spPr>
          <a:xfrm>
            <a:off x="7775458" y="5405913"/>
            <a:ext cx="979708" cy="979708"/>
          </a:xfrm>
          <a:prstGeom prst="rect">
            <a:avLst/>
          </a:prstGeom>
        </p:spPr>
      </p:pic>
      <p:sp>
        <p:nvSpPr>
          <p:cNvPr id="52" name="CaixaDeTexto 51">
            <a:extLst>
              <a:ext uri="{FF2B5EF4-FFF2-40B4-BE49-F238E27FC236}">
                <a16:creationId xmlns:a16="http://schemas.microsoft.com/office/drawing/2014/main" id="{7FF02DB1-1CD0-4648-879D-115A53A61066}"/>
              </a:ext>
            </a:extLst>
          </p:cNvPr>
          <p:cNvSpPr txBox="1"/>
          <p:nvPr/>
        </p:nvSpPr>
        <p:spPr>
          <a:xfrm>
            <a:off x="8809671" y="5405128"/>
            <a:ext cx="10260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cs typeface="Times New Roman" panose="02020603050405020304" pitchFamily="18" charset="0"/>
              </a:rPr>
              <a:t>R</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esistor</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de 10K</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spTree>
    <p:extLst>
      <p:ext uri="{BB962C8B-B14F-4D97-AF65-F5344CB8AC3E}">
        <p14:creationId xmlns:p14="http://schemas.microsoft.com/office/powerpoint/2010/main" val="320511425"/>
      </p:ext>
    </p:extLst>
  </p:cSld>
  <p:clrMapOvr>
    <a:masterClrMapping/>
  </p:clrMapOvr>
  <mc:AlternateContent xmlns:mc="http://schemas.openxmlformats.org/markup-compatibility/2006" xmlns:p14="http://schemas.microsoft.com/office/powerpoint/2010/main">
    <mc:Choice Requires="p14">
      <p:transition spd="slow" p14:dur="2000" advTm="4882"/>
    </mc:Choice>
    <mc:Fallback xmlns="">
      <p:transition spd="slow" advTm="48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485899" y="2617470"/>
            <a:ext cx="88940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Fernando Gonçalves Carvalho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Eletrônico e Informata Autodidata</a:t>
            </a:r>
          </a:p>
        </p:txBody>
      </p:sp>
      <p:sp>
        <p:nvSpPr>
          <p:cNvPr id="5" name="CaixaDeTexto 4">
            <a:extLst>
              <a:ext uri="{FF2B5EF4-FFF2-40B4-BE49-F238E27FC236}">
                <a16:creationId xmlns:a16="http://schemas.microsoft.com/office/drawing/2014/main" id="{4D3A59CC-DAF6-4E9C-99BE-234FD1343739}"/>
              </a:ext>
            </a:extLst>
          </p:cNvPr>
          <p:cNvSpPr txBox="1"/>
          <p:nvPr/>
        </p:nvSpPr>
        <p:spPr>
          <a:xfrm>
            <a:off x="2023708" y="807780"/>
            <a:ext cx="8894079"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Projetado e produzido por :</a:t>
            </a:r>
          </a:p>
        </p:txBody>
      </p:sp>
    </p:spTree>
    <p:extLst>
      <p:ext uri="{BB962C8B-B14F-4D97-AF65-F5344CB8AC3E}">
        <p14:creationId xmlns:p14="http://schemas.microsoft.com/office/powerpoint/2010/main" val="859884764"/>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5812</TotalTime>
  <Words>1178</Words>
  <Application>Microsoft Office PowerPoint</Application>
  <PresentationFormat>Widescreen</PresentationFormat>
  <Paragraphs>98</Paragraphs>
  <Slides>9</Slides>
  <Notes>0</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9</vt:i4>
      </vt:variant>
    </vt:vector>
  </HeadingPairs>
  <TitlesOfParts>
    <vt:vector size="18" baseType="lpstr">
      <vt:lpstr>Algerian</vt:lpstr>
      <vt:lpstr>AR BLANCA</vt:lpstr>
      <vt:lpstr>Arial</vt:lpstr>
      <vt:lpstr>Calibri</vt:lpstr>
      <vt:lpstr>Calibri Light</vt:lpstr>
      <vt:lpstr>MS Shell Dlg 2</vt:lpstr>
      <vt:lpstr>Symbol</vt:lpstr>
      <vt:lpstr>Tema do Office</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Relação de peças:</vt:lpstr>
      <vt:lpstr>Relação de peças: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Fernando Gonçalves Carvalho</dc:creator>
  <cp:lastModifiedBy>Fernando Gonçalves Carvalho</cp:lastModifiedBy>
  <cp:revision>1124</cp:revision>
  <dcterms:created xsi:type="dcterms:W3CDTF">2020-10-08T18:15:17Z</dcterms:created>
  <dcterms:modified xsi:type="dcterms:W3CDTF">2022-01-01T10:30:27Z</dcterms:modified>
</cp:coreProperties>
</file>